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57" r:id="rId4"/>
    <p:sldId id="258" r:id="rId5"/>
    <p:sldId id="259" r:id="rId6"/>
    <p:sldId id="262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3C0C"/>
    <a:srgbClr val="7030A0"/>
    <a:srgbClr val="FFC000"/>
    <a:srgbClr val="FFFFFF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77"/>
    <p:restoredTop sz="95669" autoAdjust="0"/>
  </p:normalViewPr>
  <p:slideViewPr>
    <p:cSldViewPr snapToGrid="0">
      <p:cViewPr varScale="1">
        <p:scale>
          <a:sx n="105" d="100"/>
          <a:sy n="105" d="100"/>
        </p:scale>
        <p:origin x="121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91" d="100"/>
          <a:sy n="191" d="100"/>
        </p:scale>
        <p:origin x="18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Microsoft_Excelu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Microsoft_Excelu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Microsoft_Excelu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List_Microsoft_Excelu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List1!$B$1</c:f>
              <c:strCache>
                <c:ptCount val="1"/>
                <c:pt idx="0">
                  <c:v>Prodej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FB-724C-B9C4-3E48B846765B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BFB-724C-B9C4-3E48B846765B}"/>
              </c:ext>
            </c:extLst>
          </c:dPt>
          <c:dPt>
            <c:idx val="2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FB-724C-B9C4-3E48B846765B}"/>
              </c:ext>
            </c:extLst>
          </c:dPt>
          <c:cat>
            <c:strRef>
              <c:f>List1!$A$2:$A$4</c:f>
              <c:strCache>
                <c:ptCount val="3"/>
                <c:pt idx="0">
                  <c:v>zemědělství</c:v>
                </c:pt>
                <c:pt idx="1">
                  <c:v>průmysl</c:v>
                </c:pt>
                <c:pt idx="2">
                  <c:v>služby</c:v>
                </c:pt>
              </c:strCache>
            </c:strRef>
          </c:cat>
          <c:val>
            <c:numRef>
              <c:f>List1!$B$2:$B$4</c:f>
              <c:numCache>
                <c:formatCode>General</c:formatCode>
                <c:ptCount val="3"/>
                <c:pt idx="0">
                  <c:v>0.7</c:v>
                </c:pt>
                <c:pt idx="1">
                  <c:v>25.2</c:v>
                </c:pt>
                <c:pt idx="2">
                  <c:v>74.099999999999994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FB-724C-B9C4-3E48B84676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List1!$B$1</c:f>
              <c:strCache>
                <c:ptCount val="1"/>
                <c:pt idx="0">
                  <c:v>Prodej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FB-724C-B9C4-3E48B846765B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BFB-724C-B9C4-3E48B846765B}"/>
              </c:ext>
            </c:extLst>
          </c:dPt>
          <c:dPt>
            <c:idx val="2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FB-724C-B9C4-3E48B846765B}"/>
              </c:ext>
            </c:extLst>
          </c:dPt>
          <c:cat>
            <c:strRef>
              <c:f>List1!$A$2:$A$4</c:f>
              <c:strCache>
                <c:ptCount val="3"/>
                <c:pt idx="0">
                  <c:v>zemědělství</c:v>
                </c:pt>
                <c:pt idx="1">
                  <c:v>průmysl</c:v>
                </c:pt>
                <c:pt idx="2">
                  <c:v>služby</c:v>
                </c:pt>
              </c:strCache>
            </c:strRef>
          </c:cat>
          <c:val>
            <c:numRef>
              <c:f>List1!$B$2:$B$4</c:f>
              <c:numCache>
                <c:formatCode>General</c:formatCode>
                <c:ptCount val="3"/>
                <c:pt idx="0">
                  <c:v>1.3</c:v>
                </c:pt>
                <c:pt idx="1">
                  <c:v>28.4</c:v>
                </c:pt>
                <c:pt idx="2">
                  <c:v>70.3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FB-724C-B9C4-3E48B84676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List1!$B$1</c:f>
              <c:strCache>
                <c:ptCount val="1"/>
                <c:pt idx="0">
                  <c:v>Prodej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5E7-454E-90BD-B85B05C9988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31-4C44-93A3-5C71F0DFB396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5E7-454E-90BD-B85B05C99884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5E7-454E-90BD-B85B05C99884}"/>
              </c:ext>
            </c:extLst>
          </c:dPt>
          <c:dPt>
            <c:idx val="4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5E7-454E-90BD-B85B05C99884}"/>
              </c:ext>
            </c:extLst>
          </c:dPt>
          <c:cat>
            <c:strRef>
              <c:f>List1!$A$2:$A$6</c:f>
              <c:strCache>
                <c:ptCount val="5"/>
                <c:pt idx="0">
                  <c:v>orná půda</c:v>
                </c:pt>
                <c:pt idx="1">
                  <c:v>trvalé kultury</c:v>
                </c:pt>
                <c:pt idx="2">
                  <c:v>pastviny</c:v>
                </c:pt>
                <c:pt idx="3">
                  <c:v>les</c:v>
                </c:pt>
                <c:pt idx="4">
                  <c:v>ostatní</c:v>
                </c:pt>
              </c:strCache>
            </c:strRef>
          </c:cat>
          <c:val>
            <c:numRef>
              <c:f>List1!$B$2:$B$6</c:f>
              <c:numCache>
                <c:formatCode>General</c:formatCode>
                <c:ptCount val="5"/>
                <c:pt idx="0">
                  <c:v>4.03</c:v>
                </c:pt>
                <c:pt idx="1">
                  <c:v>0.04</c:v>
                </c:pt>
                <c:pt idx="2">
                  <c:v>42.58</c:v>
                </c:pt>
                <c:pt idx="3">
                  <c:v>17.420000000000002</c:v>
                </c:pt>
                <c:pt idx="4">
                  <c:v>33.42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E7-454E-90BD-B85B05C998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43C0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3DD-48BB-8E82-4E11BB8633C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3DD-48BB-8E82-4E11BB8633CA}"/>
              </c:ext>
            </c:extLst>
          </c:dPt>
          <c:cat>
            <c:strRef>
              <c:f>Sheet1!$A$2:$A$5</c:f>
              <c:strCache>
                <c:ptCount val="4"/>
                <c:pt idx="0">
                  <c:v>Fosilní paliva</c:v>
                </c:pt>
                <c:pt idx="1">
                  <c:v>Jadrné</c:v>
                </c:pt>
                <c:pt idx="2">
                  <c:v>Vodní</c:v>
                </c:pt>
                <c:pt idx="3">
                  <c:v>Obnovitelné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17.399999999999999</c:v>
                </c:pt>
                <c:pt idx="1">
                  <c:v>0</c:v>
                </c:pt>
                <c:pt idx="2">
                  <c:v>62.9</c:v>
                </c:pt>
                <c:pt idx="3">
                  <c:v>19.7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DD-48BB-8E82-4E11BB8633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3600336"/>
        <c:axId val="1241182752"/>
      </c:barChart>
      <c:catAx>
        <c:axId val="152360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241182752"/>
        <c:crosses val="autoZero"/>
        <c:auto val="1"/>
        <c:lblAlgn val="ctr"/>
        <c:lblOffset val="100"/>
        <c:noMultiLvlLbl val="0"/>
      </c:catAx>
      <c:valAx>
        <c:axId val="1241182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1523600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AEA2B-F92D-E149-B7DB-860237BE9AED}" type="datetimeFigureOut">
              <a:rPr lang="cs-CZ" smtClean="0"/>
              <a:t>28.01.2024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3D49D-30C9-0745-A61C-33C4AC7444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7954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3D49D-30C9-0745-A61C-33C4AC744425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654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FC4A3BD-9745-C720-AB4D-C367F521C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0A5D785-BF01-A8D1-CA9D-EB68520DC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B4E087-859E-CC17-414E-EE34CEBCE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A9A4-824A-F244-B780-F90E692D8ACE}" type="datetimeFigureOut">
              <a:rPr lang="cs-CZ" smtClean="0"/>
              <a:t>28.01.2024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0D44362-1ED9-37FB-94A4-AA4BF5470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FFA79A9-B67F-FF67-88F2-D6182174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A94A4-3988-724E-9336-FC375FF277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4805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DA668C-D475-75C9-195B-57980038C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2059875B-B560-83B5-67A5-E62A15AD7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BF90B5A-D45A-8973-0882-B98BC6E71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A9A4-824A-F244-B780-F90E692D8ACE}" type="datetimeFigureOut">
              <a:rPr lang="cs-CZ" smtClean="0"/>
              <a:t>28.01.2024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CF41583-A65F-62D3-51A3-CA2CE3075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89E79C2-316E-A915-D002-92079FF92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A94A4-3988-724E-9336-FC375FF277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5855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FFECB36D-A1AD-3AB9-450D-9CE52E5023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5EDC8AB4-3836-E260-BC77-155D6E9BF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86653C4-04E5-BC41-8E76-CB71FFCE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A9A4-824A-F244-B780-F90E692D8ACE}" type="datetimeFigureOut">
              <a:rPr lang="cs-CZ" smtClean="0"/>
              <a:t>28.01.2024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7167ADA-D134-D1DE-3304-E84E1627A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9A2CAF5-3EC1-F935-5C80-5F1799276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A94A4-3988-724E-9336-FC375FF277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275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7209725-B4AD-FE34-F18A-DDE629D9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3840D82-0067-D20F-2801-925ABBE38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BC80A2F-609F-8BDA-D614-06D19B4A0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A9A4-824A-F244-B780-F90E692D8ACE}" type="datetimeFigureOut">
              <a:rPr lang="cs-CZ" smtClean="0"/>
              <a:t>28.01.2024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9DD3899-6BF0-7071-ACE2-FB56F831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1549CC5-7FA9-6C50-84A9-DDCA6FB1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A94A4-3988-724E-9336-FC375FF277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8052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64B1068-819B-AEF9-9CB1-8876802DD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8C3EAD3-5948-9178-DF41-E9B7609D9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0D43894-02B9-67F2-10B9-0B8DFB8D3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A9A4-824A-F244-B780-F90E692D8ACE}" type="datetimeFigureOut">
              <a:rPr lang="cs-CZ" smtClean="0"/>
              <a:t>28.01.2024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AC07F64-C74E-A719-1485-BD5E4DFA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E0CABCE-992C-C43E-AAB9-4A5DF8E4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A94A4-3988-724E-9336-FC375FF277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6290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CBF6BCB-5418-F66C-EC06-4400F4B68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1023C1E-77B0-93B2-F26C-EE33810119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C52AD614-4B38-F149-593A-51790A3F9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A980F57-0262-09F4-30D9-EACDAA0FC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A9A4-824A-F244-B780-F90E692D8ACE}" type="datetimeFigureOut">
              <a:rPr lang="cs-CZ" smtClean="0"/>
              <a:t>28.01.2024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8BE7FFF-A732-D17F-589E-C5D95AE0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4BEB6D9-6321-E755-AF2D-97F34F825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A94A4-3988-724E-9336-FC375FF277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9368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78F348-3E1C-495E-F452-C113692D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95CD759-D37A-FD08-DF7A-A595DE59B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8B7D3D4-419C-07F4-4554-37FA7426C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57C29A69-F854-0E7B-703C-28086E90C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FB3CB84-D14F-873A-BAED-4A757B53D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C6B6265-7082-0FFC-036B-65F2C1E3F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A9A4-824A-F244-B780-F90E692D8ACE}" type="datetimeFigureOut">
              <a:rPr lang="cs-CZ" smtClean="0"/>
              <a:t>28.01.2024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2AB93789-866F-A6AF-BA24-90B5271E5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69361626-66A9-F153-A192-FF13BC9E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A94A4-3988-724E-9336-FC375FF277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288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57139C-116B-8C22-F311-5A81DD1C7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DCA0664-9614-EDC7-D9DF-667FD8C5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A9A4-824A-F244-B780-F90E692D8ACE}" type="datetimeFigureOut">
              <a:rPr lang="cs-CZ" smtClean="0"/>
              <a:t>28.01.2024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53A318F-C401-3A6B-97DA-EA00A33D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52A5779-68E7-BCDC-B7F6-DA2A003E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A94A4-3988-724E-9336-FC375FF277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18228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0A129954-EFA9-8DCB-F86A-7306F32C1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A9A4-824A-F244-B780-F90E692D8ACE}" type="datetimeFigureOut">
              <a:rPr lang="cs-CZ" smtClean="0"/>
              <a:t>28.01.2024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B3B4B7F-34EA-C05B-99F9-45DF200DF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8047E5F-2BC2-D4DB-3FB1-F07CF866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A94A4-3988-724E-9336-FC375FF277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6432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552F37-1E86-AA74-B899-392EC18D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137C188-99BB-CCD1-C461-542B4E780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115B134-C3D1-F87C-7CA7-DC7C3084D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C08855EE-09DF-9353-B84A-0BF984AD6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A9A4-824A-F244-B780-F90E692D8ACE}" type="datetimeFigureOut">
              <a:rPr lang="cs-CZ" smtClean="0"/>
              <a:t>28.01.2024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9C7943C-456D-B6DE-3458-E85CD79A2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7D1EA92A-3950-959F-D450-0FAC2441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A94A4-3988-724E-9336-FC375FF277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9940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EC06865-3AE3-0049-95B8-3133C1BD8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DCE7BDE2-FEC6-E5C2-6805-90F0F6A94B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432DC86-C9F3-3178-A385-303388F38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4BE2583-7431-9959-6D83-D3B90720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A9A4-824A-F244-B780-F90E692D8ACE}" type="datetimeFigureOut">
              <a:rPr lang="cs-CZ" smtClean="0"/>
              <a:t>28.01.2024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6F196FD-D3FF-E228-9E73-3F754BA3F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1C148A0-D948-A8F6-5884-B464A69E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A94A4-3988-724E-9336-FC375FF277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2695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2D7F9D4A-F0DA-BA32-87FD-2C7C95E9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6E19D96-1DFC-5C51-7827-29AB4CDD6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5234655-7FC4-6477-CAF1-F25AA95D6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5A9A4-824A-F244-B780-F90E692D8ACE}" type="datetimeFigureOut">
              <a:rPr lang="cs-CZ" smtClean="0"/>
              <a:t>28.01.2024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66F07C1-AFB8-0462-03DC-51E954E29B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799B902-93D2-5D48-2F9B-47FA8728C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A94A4-3988-724E-9336-FC375FF277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5410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a.gov/the-world-factbook/field/total-fertility-rate" TargetMode="External"/><Relationship Id="rId2" Type="http://schemas.openxmlformats.org/officeDocument/2006/relationships/hyperlink" Target="https://www.cia.gov/the-world-factbook/countries/austri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ia.gov/the-world-factbook/field/electricity-generation-sources" TargetMode="External"/><Relationship Id="rId5" Type="http://schemas.openxmlformats.org/officeDocument/2006/relationships/hyperlink" Target="https://www.cia.gov/the-world-factbook/field/land-use" TargetMode="External"/><Relationship Id="rId4" Type="http://schemas.openxmlformats.org/officeDocument/2006/relationships/hyperlink" Target="https://www.cia.gov/the-world-factbook/field/gdp-composition-by-sector-of-orig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048E8AD-DD5A-FE16-56D2-742D085AE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267832"/>
            <a:ext cx="7677176" cy="1833423"/>
          </a:xfrm>
        </p:spPr>
        <p:txBody>
          <a:bodyPr anchor="t">
            <a:noAutofit/>
          </a:bodyPr>
          <a:lstStyle/>
          <a:p>
            <a:pPr algn="l"/>
            <a:r>
              <a:rPr lang="cs-CZ" sz="13800" dirty="0">
                <a:solidFill>
                  <a:schemeClr val="tx2"/>
                </a:solidFill>
              </a:rPr>
              <a:t>Rakousko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A53633F-91E5-61FD-0C56-27ECD2B84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cs-CZ" sz="3600" dirty="0">
                <a:solidFill>
                  <a:schemeClr val="tx2"/>
                </a:solidFill>
              </a:rPr>
              <a:t>Otyepka, Čech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6" name="Graphic 35" descr="Marker">
            <a:extLst>
              <a:ext uri="{FF2B5EF4-FFF2-40B4-BE49-F238E27FC236}">
                <a16:creationId xmlns:a16="http://schemas.microsoft.com/office/drawing/2014/main" id="{EDCAB5FF-CC2C-B22B-87A7-93DC4FBBA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42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town on the side of Hallstatt&#10;&#10;Description automatically generated">
            <a:extLst>
              <a:ext uri="{FF2B5EF4-FFF2-40B4-BE49-F238E27FC236}">
                <a16:creationId xmlns:a16="http://schemas.microsoft.com/office/drawing/2014/main" id="{4D253EAE-27EC-5E6A-5F6D-829CD24E8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6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6C16666-D48B-3FEF-2A56-651B97530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cs-CZ" sz="5400" dirty="0"/>
              <a:t>Rozloha a počet obyvatel</a:t>
            </a:r>
          </a:p>
        </p:txBody>
      </p:sp>
      <p:sp>
        <p:nvSpPr>
          <p:cNvPr id="104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E7E867-772F-F115-A7EC-4F1BA19A7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cs-CZ" sz="3200" b="1" dirty="0"/>
              <a:t>9 104 772 </a:t>
            </a:r>
            <a:r>
              <a:rPr lang="cs-CZ" sz="3200" dirty="0"/>
              <a:t>ob.</a:t>
            </a:r>
          </a:p>
          <a:p>
            <a:r>
              <a:rPr lang="cs-CZ" sz="3200" b="1" dirty="0"/>
              <a:t>83 883 </a:t>
            </a:r>
            <a:r>
              <a:rPr lang="cs-CZ" sz="3200" dirty="0"/>
              <a:t>km²</a:t>
            </a:r>
            <a:endParaRPr lang="cs-CZ" sz="3200" baseline="30000" dirty="0"/>
          </a:p>
          <a:p>
            <a:r>
              <a:rPr lang="cs-CZ" sz="3200" b="1" dirty="0"/>
              <a:t>106</a:t>
            </a:r>
            <a:r>
              <a:rPr lang="cs-CZ" sz="3200" dirty="0"/>
              <a:t> ob./ km</a:t>
            </a:r>
            <a:r>
              <a:rPr lang="cs-CZ" sz="3200" baseline="30000" dirty="0"/>
              <a:t>2</a:t>
            </a:r>
            <a:endParaRPr lang="cs-CZ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F692F2-B0DB-2CCD-81C3-4D6F93031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83" t="1" r="7613" b="1"/>
          <a:stretch/>
        </p:blipFill>
        <p:spPr bwMode="auto">
          <a:xfrm>
            <a:off x="5060731" y="0"/>
            <a:ext cx="83330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map of the european region&#10;&#10;Description automatically generated">
            <a:extLst>
              <a:ext uri="{FF2B5EF4-FFF2-40B4-BE49-F238E27FC236}">
                <a16:creationId xmlns:a16="http://schemas.microsoft.com/office/drawing/2014/main" id="{09E3EB92-EEE2-AC14-2099-EFFDDE54F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95" y="4059621"/>
            <a:ext cx="4874301" cy="255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62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3592810-64A3-E2BA-E6FA-BD5F62376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cs-CZ" sz="5400"/>
              <a:t>Věková struktura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5B6C906-7834-6EAE-37BE-2449DC5A8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cs-CZ" sz="2200" dirty="0"/>
              <a:t>0 – 14 let:	</a:t>
            </a:r>
            <a:r>
              <a:rPr lang="cs-CZ" sz="2200" b="1" dirty="0"/>
              <a:t>14</a:t>
            </a:r>
            <a:r>
              <a:rPr lang="cs-CZ" sz="2200" dirty="0"/>
              <a:t> %</a:t>
            </a:r>
          </a:p>
          <a:p>
            <a:r>
              <a:rPr lang="cs-CZ" sz="2200" dirty="0"/>
              <a:t>15 – 64 let:	</a:t>
            </a:r>
            <a:r>
              <a:rPr lang="cs-CZ" sz="2200" b="1" dirty="0"/>
              <a:t>65</a:t>
            </a:r>
            <a:r>
              <a:rPr lang="cs-CZ" sz="2200" dirty="0"/>
              <a:t> %</a:t>
            </a:r>
          </a:p>
          <a:p>
            <a:r>
              <a:rPr lang="cs-CZ" sz="2200" dirty="0"/>
              <a:t>65 let a více:	</a:t>
            </a:r>
            <a:r>
              <a:rPr lang="cs-CZ" sz="2200" b="1" dirty="0"/>
              <a:t>21</a:t>
            </a:r>
            <a:r>
              <a:rPr lang="cs-CZ" sz="2200" dirty="0"/>
              <a:t> %</a:t>
            </a:r>
          </a:p>
          <a:p>
            <a:endParaRPr lang="cs-CZ" sz="2200" dirty="0"/>
          </a:p>
          <a:p>
            <a:r>
              <a:rPr lang="cs-CZ" sz="2200" dirty="0"/>
              <a:t>Celková plodnost: </a:t>
            </a:r>
            <a:r>
              <a:rPr lang="cs-CZ" sz="2200" b="1" dirty="0"/>
              <a:t>1,51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ECE7F2-075D-AF55-B853-40AFC4266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7248" y="2409444"/>
            <a:ext cx="7109727" cy="414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339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0C63BAD-94CF-74B3-9497-A591746F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Zaměstnanost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podle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sektorů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90966839-B965-8421-A2B0-666A527240DF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accent6"/>
                </a:solidFill>
              </a:rPr>
              <a:t>Zemědělství</a:t>
            </a:r>
            <a:r>
              <a:rPr lang="en-US" sz="2800" b="1" dirty="0"/>
              <a:t> :	0,7 %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FF0000"/>
                </a:solidFill>
              </a:rPr>
              <a:t>Průmysl</a:t>
            </a:r>
            <a:r>
              <a:rPr lang="en-US" sz="2800" b="1" dirty="0"/>
              <a:t> :		25,2 %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002060"/>
                </a:solidFill>
              </a:rPr>
              <a:t>Služby</a:t>
            </a:r>
            <a:r>
              <a:rPr lang="en-US" sz="2800" b="1" dirty="0"/>
              <a:t>:		74,1 %</a:t>
            </a:r>
          </a:p>
        </p:txBody>
      </p:sp>
      <p:graphicFrame>
        <p:nvGraphicFramePr>
          <p:cNvPr id="4" name="Zástupný obsah 3">
            <a:extLst>
              <a:ext uri="{FF2B5EF4-FFF2-40B4-BE49-F238E27FC236}">
                <a16:creationId xmlns:a16="http://schemas.microsoft.com/office/drawing/2014/main" id="{002C51E8-5D39-16F9-2865-9CA4ED31D9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8720704"/>
              </p:ext>
            </p:extLst>
          </p:nvPr>
        </p:nvGraphicFramePr>
        <p:xfrm>
          <a:off x="6099048" y="640080"/>
          <a:ext cx="5458968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87156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0C63BAD-94CF-74B3-9497-A591746F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223697"/>
            <a:ext cx="6021656" cy="189771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Podíl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hospodářských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sektorů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tvorbě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HDP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90966839-B965-8421-A2B0-666A527240DF}"/>
              </a:ext>
            </a:extLst>
          </p:cNvPr>
          <p:cNvSpPr txBox="1"/>
          <p:nvPr/>
        </p:nvSpPr>
        <p:spPr>
          <a:xfrm>
            <a:off x="630936" y="2660904"/>
            <a:ext cx="6094542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baseline="3000" dirty="0" err="1"/>
              <a:t>Celkové</a:t>
            </a:r>
            <a:r>
              <a:rPr lang="en-US" sz="4000" b="1" baseline="3000" dirty="0"/>
              <a:t> HDP: 	484,698 </a:t>
            </a:r>
            <a:r>
              <a:rPr lang="en-US" sz="4000" b="1" baseline="3000" dirty="0" err="1"/>
              <a:t>miliard</a:t>
            </a:r>
            <a:r>
              <a:rPr lang="en-US" sz="4000" b="1" baseline="3000" dirty="0"/>
              <a:t> $ (2021)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baseline="3000" dirty="0" err="1">
                <a:solidFill>
                  <a:schemeClr val="accent6"/>
                </a:solidFill>
              </a:rPr>
              <a:t>Zemědělství</a:t>
            </a:r>
            <a:r>
              <a:rPr lang="en-US" sz="4000" b="1" baseline="3000" dirty="0"/>
              <a:t> :	1,3 %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baseline="3000" dirty="0" err="1">
                <a:solidFill>
                  <a:srgbClr val="FF0000"/>
                </a:solidFill>
              </a:rPr>
              <a:t>Průmysl</a:t>
            </a:r>
            <a:r>
              <a:rPr lang="en-US" sz="4000" b="1" baseline="3000" dirty="0"/>
              <a:t> :		28,4 %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baseline="3000" dirty="0" err="1">
                <a:solidFill>
                  <a:srgbClr val="002060"/>
                </a:solidFill>
              </a:rPr>
              <a:t>Služby</a:t>
            </a:r>
            <a:r>
              <a:rPr lang="en-US" sz="4000" b="1" baseline="3000" dirty="0"/>
              <a:t>:		70, 3 %</a:t>
            </a:r>
          </a:p>
        </p:txBody>
      </p:sp>
      <p:graphicFrame>
        <p:nvGraphicFramePr>
          <p:cNvPr id="4" name="Zástupný obsah 3">
            <a:extLst>
              <a:ext uri="{FF2B5EF4-FFF2-40B4-BE49-F238E27FC236}">
                <a16:creationId xmlns:a16="http://schemas.microsoft.com/office/drawing/2014/main" id="{002C51E8-5D39-16F9-2865-9CA4ED31D9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735191"/>
              </p:ext>
            </p:extLst>
          </p:nvPr>
        </p:nvGraphicFramePr>
        <p:xfrm>
          <a:off x="6596004" y="640080"/>
          <a:ext cx="5458968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11165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5F82780-EFFD-4E39-39FB-93437FBD9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Půdní fond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625C3D0B-E0FE-45FF-5817-A1BE2CF9E3A8}"/>
              </a:ext>
            </a:extLst>
          </p:cNvPr>
          <p:cNvSpPr txBox="1"/>
          <p:nvPr/>
        </p:nvSpPr>
        <p:spPr>
          <a:xfrm>
            <a:off x="630935" y="2660904"/>
            <a:ext cx="5365673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u="sng" dirty="0" err="1"/>
              <a:t>Zemědělská</a:t>
            </a:r>
            <a:r>
              <a:rPr lang="en-US" sz="2400" u="sng" dirty="0"/>
              <a:t> </a:t>
            </a:r>
            <a:r>
              <a:rPr lang="en-US" sz="2400" u="sng" dirty="0" err="1"/>
              <a:t>půda</a:t>
            </a:r>
            <a:r>
              <a:rPr lang="en-US" sz="2400" u="sng" dirty="0"/>
              <a:t> </a:t>
            </a:r>
            <a:r>
              <a:rPr lang="cs-CZ" sz="2400" u="sng" dirty="0"/>
              <a:t>		</a:t>
            </a:r>
            <a:r>
              <a:rPr lang="en-US" sz="2400" u="sng" dirty="0"/>
              <a:t>46,65 %</a:t>
            </a:r>
            <a:r>
              <a:rPr lang="cs-CZ" sz="2400" u="sng" dirty="0"/>
              <a:t>:</a:t>
            </a:r>
            <a:endParaRPr lang="en-US" sz="2400" u="sng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843C0C"/>
                </a:solidFill>
              </a:rPr>
              <a:t>Orná</a:t>
            </a:r>
            <a:r>
              <a:rPr lang="en-US" sz="2400" dirty="0">
                <a:solidFill>
                  <a:srgbClr val="843C0C"/>
                </a:solidFill>
              </a:rPr>
              <a:t> </a:t>
            </a:r>
            <a:r>
              <a:rPr lang="en-US" sz="2400" dirty="0" err="1">
                <a:solidFill>
                  <a:srgbClr val="843C0C"/>
                </a:solidFill>
              </a:rPr>
              <a:t>půda</a:t>
            </a:r>
            <a:r>
              <a:rPr lang="en-US" sz="2400" dirty="0">
                <a:solidFill>
                  <a:srgbClr val="843C0C"/>
                </a:solidFill>
              </a:rPr>
              <a:t> </a:t>
            </a:r>
            <a:r>
              <a:rPr lang="cs-CZ" sz="2400" dirty="0">
                <a:solidFill>
                  <a:srgbClr val="843C0C"/>
                </a:solidFill>
              </a:rPr>
              <a:t>		</a:t>
            </a:r>
            <a:r>
              <a:rPr lang="en-US" sz="2400" b="1" dirty="0"/>
              <a:t>4,03</a:t>
            </a:r>
            <a:r>
              <a:rPr lang="cs-CZ" sz="2400" b="1" dirty="0"/>
              <a:t> </a:t>
            </a:r>
            <a:r>
              <a:rPr lang="en-US" sz="2400" b="1" dirty="0"/>
              <a:t>%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2"/>
                </a:solidFill>
              </a:rPr>
              <a:t>Trvalé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kultury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cs-CZ" sz="2400" dirty="0">
                <a:solidFill>
                  <a:schemeClr val="accent2"/>
                </a:solidFill>
              </a:rPr>
              <a:t>		</a:t>
            </a:r>
            <a:r>
              <a:rPr lang="en-US" sz="2400" b="1" dirty="0"/>
              <a:t>0,04 %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B050"/>
                </a:solidFill>
              </a:rPr>
              <a:t>Pastviny</a:t>
            </a:r>
            <a:r>
              <a:rPr lang="en-US" sz="2400" dirty="0"/>
              <a:t> </a:t>
            </a:r>
            <a:r>
              <a:rPr lang="cs-CZ" sz="2400" dirty="0"/>
              <a:t>			</a:t>
            </a:r>
            <a:r>
              <a:rPr lang="en-US" sz="2400" b="1" dirty="0"/>
              <a:t>42,58</a:t>
            </a:r>
            <a:r>
              <a:rPr lang="cs-CZ" sz="2400" b="1" dirty="0"/>
              <a:t> </a:t>
            </a:r>
            <a:r>
              <a:rPr lang="en-US" sz="2400" b="1" dirty="0"/>
              <a:t>%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u="sng" dirty="0" err="1"/>
              <a:t>Nezemědělská</a:t>
            </a:r>
            <a:r>
              <a:rPr lang="en-US" sz="2400" u="sng" dirty="0"/>
              <a:t> </a:t>
            </a:r>
            <a:r>
              <a:rPr lang="en-US" sz="2400" u="sng" dirty="0" err="1"/>
              <a:t>půda</a:t>
            </a:r>
            <a:r>
              <a:rPr lang="en-US" sz="2400" u="sng" dirty="0"/>
              <a:t> </a:t>
            </a:r>
            <a:r>
              <a:rPr lang="cs-CZ" sz="2400" u="sng" dirty="0"/>
              <a:t>	</a:t>
            </a:r>
            <a:r>
              <a:rPr lang="en-US" sz="2400" u="sng" dirty="0"/>
              <a:t>50,84 %: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C000"/>
                </a:solidFill>
              </a:rPr>
              <a:t>Les</a:t>
            </a:r>
            <a:r>
              <a:rPr lang="en-US" sz="2400" dirty="0"/>
              <a:t> </a:t>
            </a:r>
            <a:r>
              <a:rPr lang="cs-CZ" sz="2400" dirty="0"/>
              <a:t>			</a:t>
            </a:r>
            <a:r>
              <a:rPr lang="en-US" sz="2400" b="1" dirty="0"/>
              <a:t>17,42 %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7030A0"/>
                </a:solidFill>
              </a:rPr>
              <a:t>Ostatní</a:t>
            </a:r>
            <a:r>
              <a:rPr lang="en-US" sz="2400" dirty="0"/>
              <a:t> </a:t>
            </a:r>
            <a:r>
              <a:rPr lang="cs-CZ" sz="2400" dirty="0"/>
              <a:t>			</a:t>
            </a:r>
            <a:r>
              <a:rPr lang="en-US" sz="2400" b="1" dirty="0"/>
              <a:t>33,42 %</a:t>
            </a:r>
          </a:p>
        </p:txBody>
      </p:sp>
      <p:graphicFrame>
        <p:nvGraphicFramePr>
          <p:cNvPr id="4" name="Zástupný obsah 3">
            <a:extLst>
              <a:ext uri="{FF2B5EF4-FFF2-40B4-BE49-F238E27FC236}">
                <a16:creationId xmlns:a16="http://schemas.microsoft.com/office/drawing/2014/main" id="{BCD4DC71-ADD1-FAA3-7DB7-BD4AC515AA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251060"/>
              </p:ext>
            </p:extLst>
          </p:nvPr>
        </p:nvGraphicFramePr>
        <p:xfrm>
          <a:off x="6099048" y="640080"/>
          <a:ext cx="5458968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52416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27686-FCDD-B6A8-DE61-AED986976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cs-CZ" sz="5400" dirty="0"/>
              <a:t>Energetika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9F394-FF0F-CDCC-58DD-77F1F524A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cs-CZ" sz="3600" b="1" baseline="3000" dirty="0">
                <a:solidFill>
                  <a:srgbClr val="843C0C"/>
                </a:solidFill>
              </a:rPr>
              <a:t>Fosilní paliva: </a:t>
            </a:r>
            <a:r>
              <a:rPr lang="cs-CZ" sz="3600" baseline="3000" dirty="0"/>
              <a:t>		17,4 %</a:t>
            </a:r>
          </a:p>
          <a:p>
            <a:r>
              <a:rPr lang="cs-CZ" sz="3600" b="1" baseline="3000" dirty="0"/>
              <a:t>Jaderné</a:t>
            </a:r>
            <a:r>
              <a:rPr lang="cs-CZ" sz="3600" baseline="3000" dirty="0"/>
              <a:t>: 			0 %</a:t>
            </a:r>
          </a:p>
          <a:p>
            <a:r>
              <a:rPr lang="cs-CZ" sz="3600" b="1" baseline="3000" dirty="0">
                <a:solidFill>
                  <a:srgbClr val="0070C0"/>
                </a:solidFill>
              </a:rPr>
              <a:t>Vodní</a:t>
            </a:r>
            <a:r>
              <a:rPr lang="cs-CZ" sz="3600" baseline="3000" dirty="0"/>
              <a:t>: 			62,9 %</a:t>
            </a:r>
          </a:p>
          <a:p>
            <a:r>
              <a:rPr lang="cs-CZ" sz="3600" b="1" baseline="3000" dirty="0">
                <a:solidFill>
                  <a:schemeClr val="accent6"/>
                </a:solidFill>
              </a:rPr>
              <a:t>Obnovitelné</a:t>
            </a:r>
            <a:r>
              <a:rPr lang="cs-CZ" sz="3600" baseline="3000" dirty="0"/>
              <a:t>: 	</a:t>
            </a:r>
            <a:r>
              <a:rPr lang="cs-CZ" sz="3600" baseline="3000"/>
              <a:t>	19,7 </a:t>
            </a:r>
            <a:r>
              <a:rPr lang="cs-CZ" sz="3600" baseline="3000" dirty="0"/>
              <a:t>%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CA300D6-C880-FE41-0713-0CD8D34919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8368657"/>
              </p:ext>
            </p:extLst>
          </p:nvPr>
        </p:nvGraphicFramePr>
        <p:xfrm>
          <a:off x="6099048" y="640080"/>
          <a:ext cx="5458968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54670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FB1465-CA24-80EA-A0B6-A3CBF77B2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65091E-68A2-2F89-77B9-3D30DD39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hlinkClick r:id="rId2"/>
              </a:rPr>
              <a:t>https://www.cia.gov/the-world-factbook/countries/austria/</a:t>
            </a:r>
            <a:endParaRPr lang="cs-CZ" dirty="0"/>
          </a:p>
          <a:p>
            <a:r>
              <a:rPr lang="cs-CZ" dirty="0">
                <a:hlinkClick r:id="rId3"/>
              </a:rPr>
              <a:t>https://www.cia.gov/the-world-factbook/field/total-fertility-rate</a:t>
            </a:r>
            <a:endParaRPr lang="cs-CZ" dirty="0"/>
          </a:p>
          <a:p>
            <a:r>
              <a:rPr lang="cs-CZ" dirty="0">
                <a:hlinkClick r:id="rId4"/>
              </a:rPr>
              <a:t>https://www.cia.gov/the-world-factbook/field/gdp-composition-by-sector-of-origin</a:t>
            </a:r>
            <a:endParaRPr lang="cs-CZ" dirty="0"/>
          </a:p>
          <a:p>
            <a:r>
              <a:rPr lang="cs-CZ" dirty="0">
                <a:hlinkClick r:id="rId5"/>
              </a:rPr>
              <a:t>https://www.cia.gov/the-world-factbook/field/land-use</a:t>
            </a:r>
            <a:endParaRPr lang="cs-CZ" dirty="0"/>
          </a:p>
          <a:p>
            <a:r>
              <a:rPr lang="cs-CZ" dirty="0">
                <a:hlinkClick r:id="rId6"/>
              </a:rPr>
              <a:t>https://www.cia.gov/the-world-factbook/field/electricity-generation-sources</a:t>
            </a:r>
            <a:endParaRPr lang="cs-CZ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39908174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245</Words>
  <Application>Microsoft Macintosh PowerPoint</Application>
  <PresentationFormat>Širokoúhlá obrazovka</PresentationFormat>
  <Paragraphs>41</Paragraphs>
  <Slides>9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Motiv Office</vt:lpstr>
      <vt:lpstr>Rakousko</vt:lpstr>
      <vt:lpstr>Prezentace aplikace PowerPoint</vt:lpstr>
      <vt:lpstr>Rozloha a počet obyvatel</vt:lpstr>
      <vt:lpstr>Věková struktura</vt:lpstr>
      <vt:lpstr>Zaměstnanost podle sektorů</vt:lpstr>
      <vt:lpstr>Podíl hospodářských sektorů na tvorbě HDP</vt:lpstr>
      <vt:lpstr>Půdní fond</vt:lpstr>
      <vt:lpstr>Energetika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Rakousko</dc:title>
  <dc:creator>Otyepka Martin</dc:creator>
  <cp:lastModifiedBy>Otyepka Martin</cp:lastModifiedBy>
  <cp:revision>37</cp:revision>
  <dcterms:created xsi:type="dcterms:W3CDTF">2024-01-27T08:24:44Z</dcterms:created>
  <dcterms:modified xsi:type="dcterms:W3CDTF">2024-01-28T14:12:34Z</dcterms:modified>
</cp:coreProperties>
</file>